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18"/>
  </p:notesMasterIdLst>
  <p:sldIdLst>
    <p:sldId id="256" r:id="rId2"/>
    <p:sldId id="263" r:id="rId3"/>
    <p:sldId id="257" r:id="rId4"/>
    <p:sldId id="259" r:id="rId5"/>
    <p:sldId id="260" r:id="rId6"/>
    <p:sldId id="268" r:id="rId7"/>
    <p:sldId id="269" r:id="rId8"/>
    <p:sldId id="270" r:id="rId9"/>
    <p:sldId id="271" r:id="rId10"/>
    <p:sldId id="272" r:id="rId11"/>
    <p:sldId id="274" r:id="rId12"/>
    <p:sldId id="261" r:id="rId13"/>
    <p:sldId id="264" r:id="rId14"/>
    <p:sldId id="262" r:id="rId15"/>
    <p:sldId id="266" r:id="rId16"/>
    <p:sldId id="258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0A1DA1-933A-47E0-A9B0-DF40FB70049B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604B3-4C64-4D7F-A0D1-564A9BC5FA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604B3-4C64-4D7F-A0D1-564A9BC5FAE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604B3-4C64-4D7F-A0D1-564A9BC5FAE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178B4E-2DE0-41AE-B172-966A7671F20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604B3-4C64-4D7F-A0D1-564A9BC5FAE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604B3-4C64-4D7F-A0D1-564A9BC5FAE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604B3-4C64-4D7F-A0D1-564A9BC5FAE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604B3-4C64-4D7F-A0D1-564A9BC5FAE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604B3-4C64-4D7F-A0D1-564A9BC5FAE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604B3-4C64-4D7F-A0D1-564A9BC5FAE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604B3-4C64-4D7F-A0D1-564A9BC5FAE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604B3-4C64-4D7F-A0D1-564A9BC5FAE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604B3-4C64-4D7F-A0D1-564A9BC5FAE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604B3-4C64-4D7F-A0D1-564A9BC5FAE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604B3-4C64-4D7F-A0D1-564A9BC5FAE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604B3-4C64-4D7F-A0D1-564A9BC5FAE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604B3-4C64-4D7F-A0D1-564A9BC5FAE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EC571D7-9886-4B7F-9864-C461608433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80A1AD-CFC1-47E8-8FFD-C81FE51B9D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6CCB8B-021A-456F-9871-8D3B4B4F49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929C2B-E09E-47E9-8B7D-C75F5D81A0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905A2-1F0D-46C1-9E39-930EE2FE26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C6B7F3-A445-486B-AA16-D0BD2D7F6C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01AA2-0DD7-4E7D-B54E-49E296A329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BAD9B6-193B-4D74-8DE4-F3D13FD6E4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50A704-D805-422C-BB1D-D43C6D3893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FD5292-660A-4D3D-A866-B2E9231F9D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92D32-ABAB-4213-832B-B36926DBD1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DF42E95-035A-4231-9E5A-06B66E97B341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set.org/publications/viewdesc.asp?id=424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CSR: Collaborative Strategic Reading</a:t>
            </a:r>
          </a:p>
        </p:txBody>
      </p:sp>
      <p:pic>
        <p:nvPicPr>
          <p:cNvPr id="2054" name="Picture 6" descr="kids_reading_book_at_school_pm-thumb-270x2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3352800"/>
            <a:ext cx="2266950" cy="2266950"/>
          </a:xfrm>
          <a:prstGeom prst="rect">
            <a:avLst/>
          </a:prstGeom>
          <a:noFill/>
        </p:spPr>
      </p:pic>
      <p:pic>
        <p:nvPicPr>
          <p:cNvPr id="2056" name="Picture 8" descr="group_kids_read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606800"/>
            <a:ext cx="2819400" cy="187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0"/>
            <a:ext cx="8534400" cy="6999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</a:rPr>
              <a:t>Leader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Before </a:t>
            </a:r>
            <a:r>
              <a:rPr lang="en-US" sz="1400" b="1" dirty="0" smtClean="0">
                <a:latin typeface="+mn-lt"/>
              </a:rPr>
              <a:t>Reading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latin typeface="+mn-lt"/>
              </a:rPr>
              <a:t>Brainstorm</a:t>
            </a:r>
            <a:endParaRPr lang="en-US" sz="1200" b="1" dirty="0"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200" dirty="0">
                <a:latin typeface="+mn-lt"/>
              </a:rPr>
              <a:t>Today’s topic is_______________. We are going to brainstorm what we already know about the topic.  We have one minute for this activity. Timekeeper, start the timer.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200" dirty="0">
                <a:latin typeface="+mn-lt"/>
              </a:rPr>
              <a:t>Who would like to share their ideas? We need to share 3 ideas.  Remember to write down everyone’s ideas on your log. </a:t>
            </a:r>
            <a:endParaRPr lang="en-US" sz="1200" dirty="0" smtClean="0">
              <a:latin typeface="+mn-lt"/>
            </a:endParaRPr>
          </a:p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latin typeface="+mn-lt"/>
              </a:rPr>
              <a:t>Predict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200" dirty="0" smtClean="0">
                <a:latin typeface="+mn-lt"/>
              </a:rPr>
              <a:t>We </a:t>
            </a:r>
            <a:r>
              <a:rPr lang="en-US" sz="1200" dirty="0">
                <a:latin typeface="+mn-lt"/>
              </a:rPr>
              <a:t>are going to predict what we might learn today.  We have one minute for this activity.  Timekeeper start the timer.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200" dirty="0">
                <a:latin typeface="+mn-lt"/>
              </a:rPr>
              <a:t>It’s time to share our best ideas.  We need to share 3 ideas.  Remember to write down everyone’s ideas on your log.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During </a:t>
            </a:r>
            <a:r>
              <a:rPr lang="en-US" sz="1400" b="1" dirty="0" smtClean="0">
                <a:latin typeface="+mn-lt"/>
              </a:rPr>
              <a:t>Reading</a:t>
            </a:r>
          </a:p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latin typeface="+mn-lt"/>
              </a:rPr>
              <a:t>Read</a:t>
            </a:r>
            <a:endParaRPr lang="en-US" sz="1200" b="1" dirty="0"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</a:rPr>
              <a:t>It’s time to read, locate clunks, and get the gist of today’s reading.  We have ten minutes to read.  Timekeeper start the timer. Who would like to start reading this section?</a:t>
            </a:r>
          </a:p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n-lt"/>
              </a:rPr>
              <a:t>Click and Clunk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</a:rPr>
              <a:t>It’s time to figure out the clunks.  Look through the section and find at least one clunk.  Write it down on your learning log.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</a:rPr>
              <a:t>Share your clunks.  Clunk expert can you help us out?</a:t>
            </a:r>
          </a:p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n-lt"/>
              </a:rPr>
              <a:t>Get the Gist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</a:rPr>
              <a:t>It’s time to get the gist.  Gist expert can you help us out?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After Reading</a:t>
            </a:r>
          </a:p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n-lt"/>
              </a:rPr>
              <a:t>Answering questions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200" dirty="0">
                <a:latin typeface="+mn-lt"/>
              </a:rPr>
              <a:t>Time to ask and answer questions.  We each need to write three questions.  We have one minute to write three questions. 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200" dirty="0">
                <a:latin typeface="+mn-lt"/>
              </a:rPr>
              <a:t>Everyone choose one question to share.  We will all try to answer the question.  Remember to write each question and each answer in your log. Who would like to start?</a:t>
            </a:r>
          </a:p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n-lt"/>
              </a:rPr>
              <a:t>Reviewing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200" dirty="0">
                <a:latin typeface="+mn-lt"/>
              </a:rPr>
              <a:t>It’s time to review.  We will have two minutes to write what we learned.  Time keeper start the timer. 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200" dirty="0">
                <a:latin typeface="+mn-lt"/>
              </a:rPr>
              <a:t>Let’s go around the group and share something we learned.  Each person needs to share at least one thing.  Remember to write each thing in your log.  Who wants to start?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</a:rPr>
              <a:t>Reflection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</a:rPr>
              <a:t>1. Write one thing we did really well as a group and one thing we could’ve done better.  Who would like to share their ideas?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3"/>
          <p:cNvSpPr txBox="1">
            <a:spLocks noChangeArrowheads="1"/>
          </p:cNvSpPr>
          <p:nvPr/>
        </p:nvSpPr>
        <p:spPr bwMode="auto">
          <a:xfrm>
            <a:off x="228600" y="152400"/>
            <a:ext cx="8915400" cy="566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Calibri" pitchFamily="34" charset="0"/>
              </a:rPr>
              <a:t>CSR Learning </a:t>
            </a:r>
            <a:r>
              <a:rPr lang="en-US" sz="2000" dirty="0">
                <a:latin typeface="Calibri" pitchFamily="34" charset="0"/>
              </a:rPr>
              <a:t>Log</a:t>
            </a:r>
          </a:p>
          <a:p>
            <a:endParaRPr lang="en-US" sz="1200" dirty="0">
              <a:latin typeface="Calibri" pitchFamily="34" charset="0"/>
            </a:endParaRPr>
          </a:p>
          <a:p>
            <a:r>
              <a:rPr lang="en-US" sz="1200" b="1" dirty="0">
                <a:latin typeface="Calibri" pitchFamily="34" charset="0"/>
              </a:rPr>
              <a:t>Name</a:t>
            </a:r>
            <a:r>
              <a:rPr lang="en-US" sz="1200" b="1" dirty="0" smtClean="0">
                <a:latin typeface="Calibri" pitchFamily="34" charset="0"/>
              </a:rPr>
              <a:t>___________________________________________  Date____________________  Group _____________________________</a:t>
            </a:r>
            <a:endParaRPr lang="en-US" sz="1200" b="1" dirty="0">
              <a:latin typeface="Calibri" pitchFamily="34" charset="0"/>
            </a:endParaRPr>
          </a:p>
          <a:p>
            <a:endParaRPr lang="en-US" sz="800" b="1" dirty="0">
              <a:latin typeface="Calibri" pitchFamily="34" charset="0"/>
            </a:endParaRPr>
          </a:p>
          <a:p>
            <a:r>
              <a:rPr lang="en-US" sz="1400" b="1" dirty="0" smtClean="0">
                <a:latin typeface="Calibri" pitchFamily="34" charset="0"/>
              </a:rPr>
              <a:t>Before </a:t>
            </a:r>
            <a:r>
              <a:rPr lang="en-US" sz="1400" b="1" dirty="0">
                <a:latin typeface="Calibri" pitchFamily="34" charset="0"/>
              </a:rPr>
              <a:t>Reading</a:t>
            </a:r>
          </a:p>
          <a:p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Topic__________________________________________.</a:t>
            </a:r>
          </a:p>
          <a:p>
            <a:endParaRPr lang="en-US" sz="1200" b="1" dirty="0">
              <a:latin typeface="Calibri" pitchFamily="34" charset="0"/>
            </a:endParaRPr>
          </a:p>
          <a:p>
            <a:r>
              <a:rPr lang="en-US" sz="1400" b="1" dirty="0" smtClean="0">
                <a:latin typeface="Calibri" pitchFamily="34" charset="0"/>
              </a:rPr>
              <a:t>Brainstorm</a:t>
            </a:r>
            <a:r>
              <a:rPr lang="en-US" sz="1200" b="1" dirty="0" smtClean="0">
                <a:latin typeface="Calibri" pitchFamily="34" charset="0"/>
              </a:rPr>
              <a:t> </a:t>
            </a:r>
            <a:endParaRPr lang="en-US" sz="1200" b="1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1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2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3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4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5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6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endParaRPr lang="en-US" sz="1200" b="1" dirty="0">
              <a:latin typeface="Calibri" pitchFamily="34" charset="0"/>
            </a:endParaRPr>
          </a:p>
          <a:p>
            <a:r>
              <a:rPr lang="en-US" sz="1400" b="1" dirty="0">
                <a:latin typeface="Calibri" pitchFamily="34" charset="0"/>
              </a:rPr>
              <a:t>Predict</a:t>
            </a:r>
          </a:p>
          <a:p>
            <a:r>
              <a:rPr lang="en-US" sz="1200" dirty="0">
                <a:latin typeface="Calibri" pitchFamily="34" charset="0"/>
              </a:rPr>
              <a:t>1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2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3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4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5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6</a:t>
            </a:r>
            <a:r>
              <a:rPr lang="en-US" sz="1200" dirty="0" smtClean="0">
                <a:latin typeface="Calibri" pitchFamily="34" charset="0"/>
              </a:rPr>
              <a:t>._________________________________________________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pPr algn="ctr"/>
            <a:endParaRPr lang="en-US" sz="1400" b="1" dirty="0">
              <a:latin typeface="Calibri" pitchFamily="34" charset="0"/>
            </a:endParaRPr>
          </a:p>
          <a:p>
            <a:r>
              <a:rPr lang="en-US" sz="1400" b="1" dirty="0">
                <a:latin typeface="Calibri" pitchFamily="34" charset="0"/>
              </a:rPr>
              <a:t>During </a:t>
            </a:r>
            <a:r>
              <a:rPr lang="en-US" sz="1400" b="1" dirty="0" smtClean="0">
                <a:latin typeface="Calibri" pitchFamily="34" charset="0"/>
              </a:rPr>
              <a:t>Reading</a:t>
            </a:r>
          </a:p>
          <a:p>
            <a:r>
              <a:rPr lang="en-US" sz="1200" b="1" dirty="0" smtClean="0">
                <a:latin typeface="Calibri" pitchFamily="34" charset="0"/>
              </a:rPr>
              <a:t>Clicks (+) </a:t>
            </a:r>
            <a:r>
              <a:rPr lang="en-US" sz="1200" b="1" dirty="0">
                <a:latin typeface="Calibri" pitchFamily="34" charset="0"/>
              </a:rPr>
              <a:t>and </a:t>
            </a:r>
            <a:r>
              <a:rPr lang="en-US" sz="1200" b="1" dirty="0" smtClean="0">
                <a:latin typeface="Calibri" pitchFamily="34" charset="0"/>
              </a:rPr>
              <a:t>Clunks (-)</a:t>
            </a:r>
            <a:endParaRPr lang="en-US" sz="1200" b="1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4495800" y="304800"/>
            <a:ext cx="5029200" cy="772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1200" dirty="0">
              <a:latin typeface="Calibri" pitchFamily="34" charset="0"/>
            </a:endParaRPr>
          </a:p>
          <a:p>
            <a:r>
              <a:rPr lang="en-US" sz="1200" b="1" dirty="0" smtClean="0">
                <a:latin typeface="Calibri" pitchFamily="34" charset="0"/>
              </a:rPr>
              <a:t>               </a:t>
            </a:r>
          </a:p>
          <a:p>
            <a:r>
              <a:rPr lang="en-US" sz="1200" b="1" dirty="0" smtClean="0">
                <a:latin typeface="Calibri" pitchFamily="34" charset="0"/>
              </a:rPr>
              <a:t>                                                  </a:t>
            </a:r>
          </a:p>
          <a:p>
            <a:endParaRPr lang="en-US" sz="800" b="1" dirty="0" smtClean="0">
              <a:latin typeface="Calibri" pitchFamily="34" charset="0"/>
            </a:endParaRPr>
          </a:p>
          <a:p>
            <a:r>
              <a:rPr lang="en-US" sz="1400" b="1" dirty="0" smtClean="0">
                <a:latin typeface="Calibri" pitchFamily="34" charset="0"/>
              </a:rPr>
              <a:t>Gist   </a:t>
            </a:r>
            <a:r>
              <a:rPr lang="en-US" sz="1200" b="1" dirty="0" smtClean="0">
                <a:latin typeface="Calibri" pitchFamily="34" charset="0"/>
              </a:rPr>
              <a:t>(10 most important words)</a:t>
            </a:r>
            <a:endParaRPr lang="en-US" sz="1200" dirty="0">
              <a:latin typeface="Calibri" pitchFamily="34" charset="0"/>
            </a:endParaRPr>
          </a:p>
          <a:p>
            <a:endParaRPr lang="en-US" sz="1200" dirty="0">
              <a:latin typeface="Calibri" pitchFamily="34" charset="0"/>
            </a:endParaRPr>
          </a:p>
          <a:p>
            <a:endParaRPr lang="en-US" sz="1200" dirty="0">
              <a:latin typeface="Calibri" pitchFamily="34" charset="0"/>
            </a:endParaRPr>
          </a:p>
          <a:p>
            <a:pPr algn="ctr"/>
            <a:endParaRPr lang="en-US" sz="1400" b="1" dirty="0">
              <a:latin typeface="Calibri" pitchFamily="34" charset="0"/>
            </a:endParaRPr>
          </a:p>
          <a:p>
            <a:endParaRPr lang="en-US" sz="1400" b="1" dirty="0" smtClean="0">
              <a:latin typeface="Calibri" pitchFamily="34" charset="0"/>
            </a:endParaRPr>
          </a:p>
          <a:p>
            <a:endParaRPr lang="en-US" sz="800" b="1" dirty="0" smtClean="0">
              <a:latin typeface="Calibri" pitchFamily="34" charset="0"/>
            </a:endParaRPr>
          </a:p>
          <a:p>
            <a:r>
              <a:rPr lang="en-US" sz="1400" b="1" dirty="0" smtClean="0">
                <a:latin typeface="Calibri" pitchFamily="34" charset="0"/>
              </a:rPr>
              <a:t>After </a:t>
            </a:r>
            <a:r>
              <a:rPr lang="en-US" sz="1400" b="1" dirty="0">
                <a:latin typeface="Calibri" pitchFamily="34" charset="0"/>
              </a:rPr>
              <a:t>Reading</a:t>
            </a:r>
          </a:p>
          <a:p>
            <a:r>
              <a:rPr lang="en-US" sz="1200" b="1" dirty="0" smtClean="0">
                <a:latin typeface="Calibri" pitchFamily="34" charset="0"/>
              </a:rPr>
              <a:t>Questioning</a:t>
            </a:r>
            <a:endParaRPr lang="en-US" sz="1200" b="1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1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2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3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b="1" dirty="0" smtClean="0">
                <a:latin typeface="Calibri" pitchFamily="34" charset="0"/>
              </a:rPr>
              <a:t>Group questions/answers</a:t>
            </a:r>
            <a:endParaRPr lang="en-US" sz="1200" b="1" dirty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r>
              <a:rPr lang="en-US" sz="1200" b="1" dirty="0" smtClean="0">
                <a:latin typeface="Calibri" pitchFamily="34" charset="0"/>
              </a:rPr>
              <a:t>Review</a:t>
            </a:r>
            <a:endParaRPr lang="en-US" sz="1200" b="1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1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2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3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</a:t>
            </a:r>
          </a:p>
          <a:p>
            <a:r>
              <a:rPr lang="en-US" sz="1200" b="1" dirty="0" smtClean="0">
                <a:latin typeface="Calibri" pitchFamily="34" charset="0"/>
              </a:rPr>
              <a:t>Things my group learned:</a:t>
            </a: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endParaRPr lang="en-US" sz="1200" b="1" dirty="0">
              <a:latin typeface="Calibri" pitchFamily="34" charset="0"/>
            </a:endParaRPr>
          </a:p>
          <a:p>
            <a:endParaRPr lang="en-US" sz="1200" b="1" dirty="0" smtClean="0">
              <a:latin typeface="Calibri" pitchFamily="34" charset="0"/>
            </a:endParaRPr>
          </a:p>
          <a:p>
            <a:r>
              <a:rPr lang="en-US" sz="1200" b="1" dirty="0" smtClean="0">
                <a:latin typeface="Calibri" pitchFamily="34" charset="0"/>
              </a:rPr>
              <a:t>Reflect</a:t>
            </a:r>
            <a:endParaRPr lang="en-US" sz="1200" b="1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1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r>
              <a:rPr lang="en-US" sz="1200" dirty="0">
                <a:latin typeface="Calibri" pitchFamily="34" charset="0"/>
              </a:rPr>
              <a:t>2</a:t>
            </a:r>
            <a:r>
              <a:rPr lang="en-US" sz="1200" dirty="0" smtClean="0">
                <a:latin typeface="Calibri" pitchFamily="34" charset="0"/>
              </a:rPr>
              <a:t>.___________________________________________________</a:t>
            </a:r>
            <a:endParaRPr lang="en-US" sz="1200" dirty="0">
              <a:latin typeface="Calibri" pitchFamily="34" charset="0"/>
            </a:endParaRPr>
          </a:p>
          <a:p>
            <a:endParaRPr lang="en-US" sz="1200" dirty="0">
              <a:latin typeface="Calibri" pitchFamily="34" charset="0"/>
            </a:endParaRPr>
          </a:p>
          <a:p>
            <a:endParaRPr lang="en-US" sz="1200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Let’s watch!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Watch the students in action (13 minutes)</a:t>
            </a:r>
          </a:p>
          <a:p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Let’s try it!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the bags in front of you to try the strategy (10 minutes)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Where do I begin to teach my students how to do CSR?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Model and have students practice each strategy</a:t>
            </a:r>
            <a:endParaRPr lang="en-US" dirty="0"/>
          </a:p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Assign jobs and groups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 smtClean="0"/>
              <a:t>Implement and monitor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Tips for Implementation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Teach one group their jobs first, then have those students teach the class.</a:t>
            </a:r>
          </a:p>
          <a:p>
            <a:r>
              <a:rPr lang="en-US"/>
              <a:t>Teach one group their jobs during guided reading time. Continue until you have met with all groups</a:t>
            </a:r>
          </a:p>
          <a:p>
            <a:r>
              <a:rPr lang="en-US"/>
              <a:t>Practice whole group several times before students work on their own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http://www.ncset.org/publications/viewdesc.asp?id=424</a:t>
            </a:r>
            <a:endParaRPr lang="en-US" dirty="0"/>
          </a:p>
          <a:p>
            <a:r>
              <a:rPr lang="en-US" i="1" dirty="0"/>
              <a:t>From Clunk to Click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CSR?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Uses many before, during and after comprehension strategies students learn during reading and APPLY them to content areas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r>
              <a:rPr lang="en-US"/>
              <a:t>Involves students working together to solve problems they have while reading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Why should I use this strategy?</a:t>
            </a:r>
            <a:br>
              <a:rPr lang="en-US" sz="4000"/>
            </a:br>
            <a:r>
              <a:rPr lang="en-US" sz="4000"/>
              <a:t>What does the research say?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CSR was effective in </a:t>
            </a:r>
            <a:r>
              <a:rPr lang="en-US" sz="2400" b="1"/>
              <a:t>improving reading comprehension</a:t>
            </a:r>
            <a:r>
              <a:rPr lang="en-US" sz="2400"/>
              <a:t> for most of students with learning disabilities (Klingner &amp; Vaughn, 1996).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400"/>
              <a:t>Klingner, Vaughn, and Schumm (1998) implemented CSR with fourth graders with a wide range of reading levels. Students in the CSR group </a:t>
            </a:r>
            <a:r>
              <a:rPr lang="en-US" sz="2400" b="1"/>
              <a:t>significantly outperformed</a:t>
            </a:r>
            <a:r>
              <a:rPr lang="en-US" sz="2400"/>
              <a:t> those in the control group on comprehension.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400"/>
              <a:t>Students in CSR groups spent </a:t>
            </a:r>
            <a:r>
              <a:rPr lang="en-US" sz="2400" b="1"/>
              <a:t>greater amounts of time engaged</a:t>
            </a:r>
            <a:r>
              <a:rPr lang="en-US" sz="2400"/>
              <a:t> in academic-related strategic discussion and assisted one another while using CSR (Klingner &amp; Vaughn, 2000)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Strategies Used During CSR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/>
              <a:t>4 Parts: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b="1" dirty="0"/>
              <a:t>Preview</a:t>
            </a:r>
            <a:r>
              <a:rPr lang="en-US" sz="2000" dirty="0"/>
              <a:t> – </a:t>
            </a:r>
            <a:r>
              <a:rPr lang="en-US" sz="2000" b="1" dirty="0">
                <a:solidFill>
                  <a:schemeClr val="bg2"/>
                </a:solidFill>
              </a:rPr>
              <a:t>before reading</a:t>
            </a:r>
            <a:r>
              <a:rPr lang="en-US" sz="2000" dirty="0"/>
              <a:t> students (1) write what they know about a topic and (2) write what they think they will learn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b="1" dirty="0"/>
              <a:t>Click and clunk</a:t>
            </a:r>
            <a:r>
              <a:rPr lang="en-US" sz="2000" dirty="0"/>
              <a:t> – </a:t>
            </a:r>
            <a:r>
              <a:rPr lang="en-US" sz="2000" b="1" dirty="0">
                <a:solidFill>
                  <a:schemeClr val="bg2"/>
                </a:solidFill>
              </a:rPr>
              <a:t>during reading</a:t>
            </a:r>
            <a:r>
              <a:rPr lang="en-US" sz="2000" dirty="0"/>
              <a:t> they continue reading until they come to a clunk (something they do not understand) and then identify their </a:t>
            </a:r>
            <a:r>
              <a:rPr lang="en-US" sz="2000" dirty="0" smtClean="0"/>
              <a:t>clunks </a:t>
            </a:r>
            <a:r>
              <a:rPr lang="en-US" sz="2000" dirty="0"/>
              <a:t>and work </a:t>
            </a:r>
            <a:r>
              <a:rPr lang="en-US" sz="2000" dirty="0" smtClean="0"/>
              <a:t>to fix them.  Students can also share places in the text that clicked!</a:t>
            </a: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b="1" dirty="0"/>
              <a:t>Get the GIST</a:t>
            </a:r>
            <a:r>
              <a:rPr lang="en-US" sz="2000" dirty="0"/>
              <a:t> – </a:t>
            </a:r>
            <a:r>
              <a:rPr lang="en-US" sz="2000" b="1" dirty="0">
                <a:solidFill>
                  <a:schemeClr val="bg2"/>
                </a:solidFill>
              </a:rPr>
              <a:t>after reading</a:t>
            </a:r>
            <a:r>
              <a:rPr lang="en-US" sz="2000" dirty="0"/>
              <a:t> students </a:t>
            </a:r>
            <a:r>
              <a:rPr lang="en-US" sz="2000" dirty="0" smtClean="0"/>
              <a:t>identify </a:t>
            </a:r>
            <a:r>
              <a:rPr lang="en-US" sz="2000" dirty="0"/>
              <a:t>the most important information </a:t>
            </a:r>
            <a:r>
              <a:rPr lang="en-US" sz="2000" dirty="0" smtClean="0"/>
              <a:t>they </a:t>
            </a:r>
            <a:r>
              <a:rPr lang="en-US" sz="2000" dirty="0"/>
              <a:t>learned</a:t>
            </a:r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b="1" dirty="0"/>
              <a:t>Wrap up</a:t>
            </a:r>
            <a:r>
              <a:rPr lang="en-US" sz="2000" dirty="0"/>
              <a:t> – </a:t>
            </a:r>
            <a:r>
              <a:rPr lang="en-US" sz="2000" b="1" dirty="0">
                <a:solidFill>
                  <a:schemeClr val="bg2"/>
                </a:solidFill>
              </a:rPr>
              <a:t>after reading</a:t>
            </a:r>
            <a:r>
              <a:rPr lang="en-US" sz="2000" dirty="0"/>
              <a:t> students write questions the teacher could ask and then write one important thing they learned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Collaborative Learning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Each child in the group has a job:</a:t>
            </a:r>
          </a:p>
          <a:p>
            <a:pPr>
              <a:lnSpc>
                <a:spcPct val="80000"/>
              </a:lnSpc>
            </a:pPr>
            <a:r>
              <a:rPr lang="en-US" sz="2800"/>
              <a:t>Leader</a:t>
            </a:r>
          </a:p>
          <a:p>
            <a:pPr>
              <a:lnSpc>
                <a:spcPct val="80000"/>
              </a:lnSpc>
            </a:pPr>
            <a:r>
              <a:rPr lang="en-US" sz="2800"/>
              <a:t>Clunk expert</a:t>
            </a:r>
          </a:p>
          <a:p>
            <a:pPr>
              <a:lnSpc>
                <a:spcPct val="80000"/>
              </a:lnSpc>
            </a:pPr>
            <a:r>
              <a:rPr lang="en-US" sz="2800"/>
              <a:t>GIST expert</a:t>
            </a:r>
          </a:p>
          <a:p>
            <a:pPr>
              <a:lnSpc>
                <a:spcPct val="80000"/>
              </a:lnSpc>
            </a:pPr>
            <a:r>
              <a:rPr lang="en-US" sz="2800"/>
              <a:t>Announcer</a:t>
            </a:r>
          </a:p>
          <a:p>
            <a:pPr>
              <a:lnSpc>
                <a:spcPct val="80000"/>
              </a:lnSpc>
            </a:pPr>
            <a:r>
              <a:rPr lang="en-US" sz="2800"/>
              <a:t>Timekeeper</a:t>
            </a:r>
          </a:p>
          <a:p>
            <a:pPr>
              <a:lnSpc>
                <a:spcPct val="80000"/>
              </a:lnSpc>
            </a:pPr>
            <a:r>
              <a:rPr lang="en-US" sz="2800"/>
              <a:t>Reporter (if needed)</a:t>
            </a:r>
          </a:p>
          <a:p>
            <a:pPr>
              <a:lnSpc>
                <a:spcPct val="80000"/>
              </a:lnSpc>
            </a:pPr>
            <a:r>
              <a:rPr lang="en-US" sz="2800"/>
              <a:t>Encourager (if needed)</a:t>
            </a:r>
          </a:p>
          <a:p>
            <a:pPr>
              <a:lnSpc>
                <a:spcPct val="80000"/>
              </a:lnSpc>
            </a:pPr>
            <a:r>
              <a:rPr lang="en-US" sz="2800"/>
              <a:t>Scorekeeper (if needed)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Box 3"/>
          <p:cNvSpPr txBox="1">
            <a:spLocks noChangeArrowheads="1"/>
          </p:cNvSpPr>
          <p:nvPr/>
        </p:nvSpPr>
        <p:spPr bwMode="auto">
          <a:xfrm>
            <a:off x="152400" y="152400"/>
            <a:ext cx="8382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endParaRPr lang="en-US" sz="2000" b="1" dirty="0" smtClean="0">
              <a:latin typeface="Calibri" pitchFamily="34" charset="0"/>
            </a:endParaRPr>
          </a:p>
          <a:p>
            <a:pPr algn="ctr" eaLnBrk="1" hangingPunct="1"/>
            <a:r>
              <a:rPr lang="en-US" sz="2800" b="1" dirty="0" smtClean="0">
                <a:latin typeface="Calibri" pitchFamily="34" charset="0"/>
              </a:rPr>
              <a:t>Time </a:t>
            </a:r>
            <a:r>
              <a:rPr lang="en-US" sz="2800" b="1" dirty="0">
                <a:latin typeface="Calibri" pitchFamily="34" charset="0"/>
              </a:rPr>
              <a:t>Keeper</a:t>
            </a:r>
          </a:p>
          <a:p>
            <a:pPr eaLnBrk="1" hangingPunct="1"/>
            <a:r>
              <a:rPr lang="en-US" sz="2400" b="1" dirty="0">
                <a:latin typeface="Calibri" pitchFamily="34" charset="0"/>
              </a:rPr>
              <a:t>Before Reading</a:t>
            </a:r>
          </a:p>
          <a:p>
            <a:pPr eaLnBrk="1" hangingPunct="1"/>
            <a:r>
              <a:rPr lang="en-US" sz="2000" dirty="0">
                <a:latin typeface="Calibri" pitchFamily="34" charset="0"/>
              </a:rPr>
              <a:t>Brainstorm:</a:t>
            </a:r>
          </a:p>
          <a:p>
            <a:pPr eaLnBrk="1" hangingPunct="1"/>
            <a:r>
              <a:rPr lang="en-US" sz="2000" dirty="0">
                <a:latin typeface="Calibri" pitchFamily="34" charset="0"/>
              </a:rPr>
              <a:t>We have 1 minute to write what we know.</a:t>
            </a:r>
          </a:p>
          <a:p>
            <a:pPr eaLnBrk="1" hangingPunct="1"/>
            <a:r>
              <a:rPr lang="en-US" sz="2000" dirty="0">
                <a:latin typeface="Calibri" pitchFamily="34" charset="0"/>
              </a:rPr>
              <a:t>We have 1 minute to share our best ideas.</a:t>
            </a:r>
          </a:p>
          <a:p>
            <a:pPr eaLnBrk="1" hangingPunct="1"/>
            <a:r>
              <a:rPr lang="en-US" sz="2000" dirty="0">
                <a:latin typeface="Calibri" pitchFamily="34" charset="0"/>
              </a:rPr>
              <a:t>Predict:</a:t>
            </a:r>
          </a:p>
          <a:p>
            <a:pPr eaLnBrk="1" hangingPunct="1"/>
            <a:r>
              <a:rPr lang="en-US" sz="2000" dirty="0">
                <a:latin typeface="Calibri" pitchFamily="34" charset="0"/>
              </a:rPr>
              <a:t>We have 1 minute to write what we think we will learn.</a:t>
            </a:r>
          </a:p>
          <a:p>
            <a:pPr eaLnBrk="1" hangingPunct="1"/>
            <a:r>
              <a:rPr lang="en-US" sz="2000" dirty="0">
                <a:latin typeface="Calibri" pitchFamily="34" charset="0"/>
              </a:rPr>
              <a:t>We have 1 minute to share our best ideas.</a:t>
            </a:r>
          </a:p>
          <a:p>
            <a:pPr eaLnBrk="1" hangingPunct="1"/>
            <a:endParaRPr lang="en-US" sz="2000" dirty="0">
              <a:latin typeface="Calibri" pitchFamily="34" charset="0"/>
            </a:endParaRPr>
          </a:p>
          <a:p>
            <a:pPr eaLnBrk="1" hangingPunct="1"/>
            <a:r>
              <a:rPr lang="en-US" sz="2400" b="1" dirty="0">
                <a:latin typeface="Calibri" pitchFamily="34" charset="0"/>
              </a:rPr>
              <a:t>During Reading</a:t>
            </a:r>
          </a:p>
          <a:p>
            <a:pPr eaLnBrk="1" hangingPunct="1"/>
            <a:r>
              <a:rPr lang="en-US" sz="2000" dirty="0">
                <a:latin typeface="Calibri" pitchFamily="34" charset="0"/>
              </a:rPr>
              <a:t>Read:</a:t>
            </a:r>
          </a:p>
          <a:p>
            <a:pPr eaLnBrk="1" hangingPunct="1"/>
            <a:r>
              <a:rPr lang="en-US" sz="2000" dirty="0">
                <a:latin typeface="Calibri" pitchFamily="34" charset="0"/>
              </a:rPr>
              <a:t>We have 10 minutes to read the selection.</a:t>
            </a:r>
          </a:p>
          <a:p>
            <a:pPr eaLnBrk="1" hangingPunct="1"/>
            <a:endParaRPr lang="en-US" sz="2000" dirty="0">
              <a:latin typeface="Calibri" pitchFamily="34" charset="0"/>
            </a:endParaRPr>
          </a:p>
          <a:p>
            <a:pPr eaLnBrk="1" hangingPunct="1"/>
            <a:r>
              <a:rPr lang="en-US" sz="2400" b="1" dirty="0">
                <a:latin typeface="Calibri" pitchFamily="34" charset="0"/>
              </a:rPr>
              <a:t>After Reading</a:t>
            </a:r>
          </a:p>
          <a:p>
            <a:pPr eaLnBrk="1" hangingPunct="1"/>
            <a:r>
              <a:rPr lang="en-US" sz="2000" dirty="0">
                <a:latin typeface="Calibri" pitchFamily="34" charset="0"/>
              </a:rPr>
              <a:t>Wrap Up:</a:t>
            </a:r>
          </a:p>
          <a:p>
            <a:pPr eaLnBrk="1" hangingPunct="1"/>
            <a:r>
              <a:rPr lang="en-US" sz="2000" dirty="0">
                <a:latin typeface="Calibri" pitchFamily="34" charset="0"/>
              </a:rPr>
              <a:t>We have 4 minutes for answering questions.</a:t>
            </a:r>
          </a:p>
          <a:p>
            <a:pPr eaLnBrk="1" hangingPunct="1"/>
            <a:r>
              <a:rPr lang="en-US" sz="2000" dirty="0">
                <a:latin typeface="Calibri" pitchFamily="34" charset="0"/>
              </a:rPr>
              <a:t>We have 2 minutes to write everything we learned. </a:t>
            </a:r>
          </a:p>
          <a:p>
            <a:pPr eaLnBrk="1" hangingPunct="1"/>
            <a:r>
              <a:rPr lang="en-US" sz="2000" dirty="0">
                <a:latin typeface="Calibri" pitchFamily="34" charset="0"/>
              </a:rPr>
              <a:t>We have 1 minute to share our best ideas.</a:t>
            </a:r>
          </a:p>
          <a:p>
            <a:pPr eaLnBrk="1" hangingPunct="1"/>
            <a:endParaRPr lang="en-US" sz="2000" dirty="0">
              <a:latin typeface="Calibri" pitchFamily="34" charset="0"/>
            </a:endParaRPr>
          </a:p>
        </p:txBody>
      </p:sp>
      <p:pic>
        <p:nvPicPr>
          <p:cNvPr id="46084" name="Picture 2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228600"/>
            <a:ext cx="16478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Box 3"/>
          <p:cNvSpPr txBox="1">
            <a:spLocks noChangeArrowheads="1"/>
          </p:cNvSpPr>
          <p:nvPr/>
        </p:nvSpPr>
        <p:spPr bwMode="auto">
          <a:xfrm>
            <a:off x="381000" y="152400"/>
            <a:ext cx="8305800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2400" b="1" dirty="0" smtClean="0">
                <a:latin typeface="Calibri" pitchFamily="34" charset="0"/>
              </a:rPr>
              <a:t>Clunk </a:t>
            </a:r>
            <a:r>
              <a:rPr lang="en-US" sz="2400" b="1" dirty="0">
                <a:latin typeface="Calibri" pitchFamily="34" charset="0"/>
              </a:rPr>
              <a:t>Expert</a:t>
            </a:r>
          </a:p>
          <a:p>
            <a:pPr eaLnBrk="1" hangingPunct="1"/>
            <a:r>
              <a:rPr lang="en-US" dirty="0">
                <a:latin typeface="Calibri" pitchFamily="34" charset="0"/>
              </a:rPr>
              <a:t>Does anyone know what this clunk means?  (If someone says yes, ask them to explain.)</a:t>
            </a:r>
          </a:p>
          <a:p>
            <a:pPr eaLnBrk="1" hangingPunct="1"/>
            <a:endParaRPr lang="en-US" dirty="0">
              <a:latin typeface="Calibri" pitchFamily="34" charset="0"/>
            </a:endParaRPr>
          </a:p>
          <a:p>
            <a:pPr eaLnBrk="1" hangingPunct="1"/>
            <a:r>
              <a:rPr lang="en-US" dirty="0">
                <a:latin typeface="Calibri" pitchFamily="34" charset="0"/>
              </a:rPr>
              <a:t>I will try to help us figure out the clunk.  Would everyone please find the clunk?</a:t>
            </a:r>
          </a:p>
          <a:p>
            <a:pPr eaLnBrk="1" hangingPunct="1"/>
            <a:r>
              <a:rPr lang="en-US" dirty="0">
                <a:latin typeface="Calibri" pitchFamily="34" charset="0"/>
              </a:rPr>
              <a:t>First let’s try </a:t>
            </a:r>
            <a:r>
              <a:rPr lang="en-US" b="1" dirty="0">
                <a:latin typeface="Calibri" pitchFamily="34" charset="0"/>
              </a:rPr>
              <a:t>card one</a:t>
            </a:r>
            <a:r>
              <a:rPr lang="en-US" dirty="0">
                <a:latin typeface="Calibri" pitchFamily="34" charset="0"/>
              </a:rPr>
              <a:t>. (Read card one)</a:t>
            </a:r>
          </a:p>
          <a:p>
            <a:pPr eaLnBrk="1" hangingPunct="1"/>
            <a:endParaRPr lang="en-US" dirty="0">
              <a:latin typeface="Calibri" pitchFamily="34" charset="0"/>
            </a:endParaRPr>
          </a:p>
          <a:p>
            <a:pPr eaLnBrk="1" hangingPunct="1"/>
            <a:r>
              <a:rPr lang="en-US" dirty="0">
                <a:latin typeface="Calibri" pitchFamily="34" charset="0"/>
              </a:rPr>
              <a:t>Did that help anyone? (If someone says yes, ask them to explain how they figured out the clunk.  If no one gets it, move on to the next card.</a:t>
            </a:r>
          </a:p>
          <a:p>
            <a:pPr eaLnBrk="1" hangingPunct="1"/>
            <a:r>
              <a:rPr lang="en-US" dirty="0">
                <a:latin typeface="Calibri" pitchFamily="34" charset="0"/>
              </a:rPr>
              <a:t>Let’s try </a:t>
            </a:r>
            <a:r>
              <a:rPr lang="en-US" b="1" dirty="0">
                <a:latin typeface="Calibri" pitchFamily="34" charset="0"/>
              </a:rPr>
              <a:t>card two</a:t>
            </a:r>
            <a:r>
              <a:rPr lang="en-US" dirty="0">
                <a:latin typeface="Calibri" pitchFamily="34" charset="0"/>
              </a:rPr>
              <a:t>. (Read card two.)</a:t>
            </a:r>
          </a:p>
          <a:p>
            <a:pPr eaLnBrk="1" hangingPunct="1"/>
            <a:endParaRPr lang="en-US" dirty="0">
              <a:latin typeface="Calibri" pitchFamily="34" charset="0"/>
            </a:endParaRPr>
          </a:p>
          <a:p>
            <a:pPr eaLnBrk="1" hangingPunct="1"/>
            <a:r>
              <a:rPr lang="en-US" dirty="0">
                <a:latin typeface="Calibri" pitchFamily="34" charset="0"/>
              </a:rPr>
              <a:t>Did that help anyone? (If someone says yes, ask them to explain how they figured out the clunk.  If no one gets it, move to the next card.)</a:t>
            </a:r>
          </a:p>
          <a:p>
            <a:pPr eaLnBrk="1" hangingPunct="1"/>
            <a:r>
              <a:rPr lang="en-US" dirty="0">
                <a:latin typeface="Calibri" pitchFamily="34" charset="0"/>
              </a:rPr>
              <a:t>Let’s try </a:t>
            </a:r>
            <a:r>
              <a:rPr lang="en-US" b="1" dirty="0">
                <a:latin typeface="Calibri" pitchFamily="34" charset="0"/>
              </a:rPr>
              <a:t>card three</a:t>
            </a:r>
            <a:r>
              <a:rPr lang="en-US" dirty="0">
                <a:latin typeface="Calibri" pitchFamily="34" charset="0"/>
              </a:rPr>
              <a:t>. (Read card three.)</a:t>
            </a:r>
          </a:p>
          <a:p>
            <a:pPr eaLnBrk="1" hangingPunct="1"/>
            <a:endParaRPr lang="en-US" dirty="0">
              <a:latin typeface="Calibri" pitchFamily="34" charset="0"/>
            </a:endParaRPr>
          </a:p>
          <a:p>
            <a:pPr eaLnBrk="1" hangingPunct="1"/>
            <a:r>
              <a:rPr lang="en-US" dirty="0">
                <a:latin typeface="Calibri" pitchFamily="34" charset="0"/>
              </a:rPr>
              <a:t>Did that help anyone? (If someone says yes, ask them to explain how they figured out the clunk.  If no one gets it, move to the next card.)</a:t>
            </a:r>
          </a:p>
          <a:p>
            <a:pPr eaLnBrk="1" hangingPunct="1"/>
            <a:r>
              <a:rPr lang="en-US" dirty="0">
                <a:latin typeface="Calibri" pitchFamily="34" charset="0"/>
              </a:rPr>
              <a:t>Let’s try </a:t>
            </a:r>
            <a:r>
              <a:rPr lang="en-US" b="1" dirty="0">
                <a:latin typeface="Calibri" pitchFamily="34" charset="0"/>
              </a:rPr>
              <a:t>card four</a:t>
            </a:r>
            <a:r>
              <a:rPr lang="en-US" dirty="0">
                <a:latin typeface="Calibri" pitchFamily="34" charset="0"/>
              </a:rPr>
              <a:t>.</a:t>
            </a:r>
          </a:p>
          <a:p>
            <a:pPr eaLnBrk="1" hangingPunct="1"/>
            <a:endParaRPr lang="en-US" dirty="0">
              <a:latin typeface="Calibri" pitchFamily="34" charset="0"/>
            </a:endParaRPr>
          </a:p>
          <a:p>
            <a:pPr eaLnBrk="1" hangingPunct="1"/>
            <a:r>
              <a:rPr lang="en-US" dirty="0">
                <a:latin typeface="Calibri" pitchFamily="34" charset="0"/>
              </a:rPr>
              <a:t>Did that help anyone?  (If someone says yes, ask them to explain how they figured out the clunk.)</a:t>
            </a:r>
          </a:p>
          <a:p>
            <a:pPr eaLnBrk="1" hangingPunct="1"/>
            <a:r>
              <a:rPr lang="en-US" dirty="0">
                <a:latin typeface="Calibri" pitchFamily="34" charset="0"/>
              </a:rPr>
              <a:t>If you are still having trouble, call the teacher over. </a:t>
            </a:r>
          </a:p>
          <a:p>
            <a:pPr eaLnBrk="1" hangingPunct="1"/>
            <a:endParaRPr lang="en-US" dirty="0">
              <a:latin typeface="Calibri" pitchFamily="34" charset="0"/>
            </a:endParaRPr>
          </a:p>
          <a:p>
            <a:pPr eaLnBrk="1" hangingPunct="1"/>
            <a:endParaRPr lang="en-US" dirty="0">
              <a:latin typeface="Calibri" pitchFamily="34" charset="0"/>
            </a:endParaRPr>
          </a:p>
          <a:p>
            <a:pPr eaLnBrk="1" hangingPunct="1"/>
            <a:endParaRPr lang="en-US" dirty="0">
              <a:latin typeface="Calibri" pitchFamily="34" charset="0"/>
            </a:endParaRPr>
          </a:p>
        </p:txBody>
      </p:sp>
      <p:pic>
        <p:nvPicPr>
          <p:cNvPr id="47107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5562600"/>
            <a:ext cx="642938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533400"/>
          <a:ext cx="7772400" cy="5791200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2895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Clunk Card #1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Reread the sentence with the clunk and look for the key ideas to help you figure out the unknown word.  Think about what makes sense.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Clunk Card #2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Reread the sentences before and after the clunk, looking for clues.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5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Clunk Card #3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Look for a prefix or suffix in the word that might help.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Clunk Card #4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Take the word apart and look for smaller words that you know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8141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5181600"/>
            <a:ext cx="642938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3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257800"/>
            <a:ext cx="609600" cy="999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4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514600"/>
            <a:ext cx="507182" cy="832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381000"/>
            <a:ext cx="8153400" cy="58477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/>
            <a:r>
              <a:rPr lang="en-US" sz="2200" b="1" dirty="0">
                <a:latin typeface="Calibri" pitchFamily="34" charset="0"/>
              </a:rPr>
              <a:t>Gist Expert</a:t>
            </a:r>
          </a:p>
          <a:p>
            <a:pPr eaLnBrk="1" hangingPunct="1"/>
            <a:r>
              <a:rPr lang="en-US" sz="2200" dirty="0">
                <a:latin typeface="Calibri" pitchFamily="34" charset="0"/>
              </a:rPr>
              <a:t>After Clicks and Clunks ask:</a:t>
            </a:r>
          </a:p>
          <a:p>
            <a:pPr eaLnBrk="1" hangingPunct="1"/>
            <a:endParaRPr lang="en-US" sz="2200" dirty="0">
              <a:latin typeface="Calibri" pitchFamily="34" charset="0"/>
            </a:endParaRPr>
          </a:p>
          <a:p>
            <a:pPr eaLnBrk="1" hangingPunct="1"/>
            <a:r>
              <a:rPr lang="en-US" sz="2200" dirty="0">
                <a:latin typeface="Calibri" pitchFamily="34" charset="0"/>
              </a:rPr>
              <a:t>What is the most important idea we have learned about this topic so far?</a:t>
            </a:r>
          </a:p>
          <a:p>
            <a:pPr eaLnBrk="1" hangingPunct="1"/>
            <a:endParaRPr lang="en-US" sz="2200" dirty="0">
              <a:latin typeface="Calibri" pitchFamily="34" charset="0"/>
            </a:endParaRPr>
          </a:p>
          <a:p>
            <a:pPr eaLnBrk="1" hangingPunct="1"/>
            <a:r>
              <a:rPr lang="en-US" sz="2200" dirty="0">
                <a:latin typeface="Calibri" pitchFamily="34" charset="0"/>
              </a:rPr>
              <a:t>Everyone write down the two most important words in each paragraph.</a:t>
            </a:r>
          </a:p>
          <a:p>
            <a:pPr eaLnBrk="1" hangingPunct="1"/>
            <a:endParaRPr lang="en-US" sz="2200" dirty="0">
              <a:latin typeface="Calibri" pitchFamily="34" charset="0"/>
            </a:endParaRPr>
          </a:p>
          <a:p>
            <a:pPr eaLnBrk="1" hangingPunct="1"/>
            <a:r>
              <a:rPr lang="en-US" sz="2200" dirty="0">
                <a:latin typeface="Calibri" pitchFamily="34" charset="0"/>
              </a:rPr>
              <a:t>Timekeeper, set the timer for 3 minutes.</a:t>
            </a:r>
          </a:p>
          <a:p>
            <a:pPr eaLnBrk="1" hangingPunct="1"/>
            <a:endParaRPr lang="en-US" sz="2200" dirty="0">
              <a:latin typeface="Calibri" pitchFamily="34" charset="0"/>
            </a:endParaRPr>
          </a:p>
          <a:p>
            <a:pPr eaLnBrk="1" hangingPunct="1"/>
            <a:r>
              <a:rPr lang="en-US" sz="2200" dirty="0">
                <a:latin typeface="Calibri" pitchFamily="34" charset="0"/>
              </a:rPr>
              <a:t>(After three minutes), who has a gist to share?</a:t>
            </a:r>
          </a:p>
          <a:p>
            <a:pPr eaLnBrk="1" hangingPunct="1"/>
            <a:endParaRPr lang="en-US" sz="2200" dirty="0">
              <a:latin typeface="Calibri" pitchFamily="34" charset="0"/>
            </a:endParaRPr>
          </a:p>
          <a:p>
            <a:pPr eaLnBrk="1" hangingPunct="1"/>
            <a:r>
              <a:rPr lang="en-US" sz="2200" dirty="0">
                <a:latin typeface="Calibri" pitchFamily="34" charset="0"/>
              </a:rPr>
              <a:t>(After every member shares, the Gist </a:t>
            </a:r>
            <a:r>
              <a:rPr lang="en-US" sz="2200" dirty="0" smtClean="0">
                <a:latin typeface="Calibri" pitchFamily="34" charset="0"/>
              </a:rPr>
              <a:t>Expert </a:t>
            </a:r>
            <a:r>
              <a:rPr lang="en-US" sz="2200" dirty="0">
                <a:latin typeface="Calibri" pitchFamily="34" charset="0"/>
              </a:rPr>
              <a:t>will pick the 10 most important words overall. Read the gist to the group.)</a:t>
            </a:r>
          </a:p>
          <a:p>
            <a:pPr eaLnBrk="1" hangingPunct="1"/>
            <a:endParaRPr lang="en-US" sz="2200" dirty="0">
              <a:latin typeface="Calibri" pitchFamily="34" charset="0"/>
            </a:endParaRPr>
          </a:p>
          <a:p>
            <a:pPr eaLnBrk="1" hangingPunct="1"/>
            <a:r>
              <a:rPr lang="en-US" sz="2200" dirty="0">
                <a:latin typeface="Calibri" pitchFamily="34" charset="0"/>
              </a:rPr>
              <a:t>Does everyone agree?  Does anyone what to change anything?</a:t>
            </a:r>
          </a:p>
        </p:txBody>
      </p:sp>
      <p:pic>
        <p:nvPicPr>
          <p:cNvPr id="49155" name="Picture 2" descr="C:\Users\Edonovan\Pictures\Microsoft Clip Organizer\j043982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298</TotalTime>
  <Words>1330</Words>
  <Application>Microsoft Office PowerPoint</Application>
  <PresentationFormat>On-screen Show (4:3)</PresentationFormat>
  <Paragraphs>214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Textured</vt:lpstr>
      <vt:lpstr>CSR: Collaborative Strategic Reading</vt:lpstr>
      <vt:lpstr>What is CSR?</vt:lpstr>
      <vt:lpstr>Why should I use this strategy? What does the research say?</vt:lpstr>
      <vt:lpstr>Strategies Used During CSR</vt:lpstr>
      <vt:lpstr>Collaborative Learning</vt:lpstr>
      <vt:lpstr>Slide 6</vt:lpstr>
      <vt:lpstr>Slide 7</vt:lpstr>
      <vt:lpstr>Slide 8</vt:lpstr>
      <vt:lpstr>Slide 9</vt:lpstr>
      <vt:lpstr>Slide 10</vt:lpstr>
      <vt:lpstr>Slide 11</vt:lpstr>
      <vt:lpstr>Let’s watch!</vt:lpstr>
      <vt:lpstr>Let’s try it!</vt:lpstr>
      <vt:lpstr>Where do I begin to teach my students how to do CSR?</vt:lpstr>
      <vt:lpstr>Tips for Implementation</vt:lpstr>
      <vt:lpstr>Resources</vt:lpstr>
    </vt:vector>
  </TitlesOfParts>
  <Company>Cabarrus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kimberly.heintschel</dc:creator>
  <cp:lastModifiedBy>KCS</cp:lastModifiedBy>
  <cp:revision>41</cp:revision>
  <dcterms:created xsi:type="dcterms:W3CDTF">2010-01-19T19:31:23Z</dcterms:created>
  <dcterms:modified xsi:type="dcterms:W3CDTF">2010-04-14T20:04:28Z</dcterms:modified>
</cp:coreProperties>
</file>